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70" r:id="rId2"/>
    <p:sldId id="271" r:id="rId3"/>
    <p:sldId id="272" r:id="rId4"/>
    <p:sldId id="281" r:id="rId5"/>
    <p:sldId id="283" r:id="rId6"/>
    <p:sldId id="275" r:id="rId7"/>
    <p:sldId id="284" r:id="rId8"/>
    <p:sldId id="276" r:id="rId9"/>
    <p:sldId id="277" r:id="rId10"/>
    <p:sldId id="285" r:id="rId11"/>
    <p:sldId id="294" r:id="rId12"/>
    <p:sldId id="295" r:id="rId13"/>
    <p:sldId id="286" r:id="rId14"/>
    <p:sldId id="287" r:id="rId15"/>
    <p:sldId id="288" r:id="rId16"/>
    <p:sldId id="292" r:id="rId17"/>
    <p:sldId id="293" r:id="rId18"/>
    <p:sldId id="290" r:id="rId19"/>
    <p:sldId id="291" r:id="rId20"/>
    <p:sldId id="282" r:id="rId21"/>
    <p:sldId id="279" r:id="rId22"/>
    <p:sldId id="296" r:id="rId23"/>
    <p:sldId id="297" r:id="rId24"/>
    <p:sldId id="352" r:id="rId25"/>
    <p:sldId id="351" r:id="rId26"/>
    <p:sldId id="280" r:id="rId27"/>
    <p:sldId id="298" r:id="rId28"/>
    <p:sldId id="304" r:id="rId29"/>
    <p:sldId id="299" r:id="rId30"/>
    <p:sldId id="305" r:id="rId31"/>
    <p:sldId id="300" r:id="rId32"/>
    <p:sldId id="306" r:id="rId33"/>
    <p:sldId id="302" r:id="rId34"/>
    <p:sldId id="303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55" r:id="rId49"/>
    <p:sldId id="350" r:id="rId50"/>
    <p:sldId id="353" r:id="rId51"/>
    <p:sldId id="328" r:id="rId52"/>
    <p:sldId id="329" r:id="rId53"/>
    <p:sldId id="330" r:id="rId54"/>
    <p:sldId id="354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5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275" autoAdjust="0"/>
  </p:normalViewPr>
  <p:slideViewPr>
    <p:cSldViewPr>
      <p:cViewPr varScale="1">
        <p:scale>
          <a:sx n="127" d="100"/>
          <a:sy n="127" d="100"/>
        </p:scale>
        <p:origin x="-19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sr.sagepub.com/content/80/4/705.short" TargetMode="External"/><Relationship Id="rId4" Type="http://schemas.openxmlformats.org/officeDocument/2006/relationships/hyperlink" Target="http://link.springer.com/article/10.1007/s10519-015-9731-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ournals.plos.org/plosone/article?id=10.1371/journal.pone.010159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en-domingue/HeritHelper" TargetMode="External"/><Relationship Id="rId3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en-domingue/HeritHelper/blob/master/R/make_pgs.R" TargetMode="External"/><Relationship Id="rId3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GWAS &amp; Polygenic Scores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43200" cy="1858962"/>
          </a:xfrm>
        </p:spPr>
        <p:txBody>
          <a:bodyPr>
            <a:normAutofit/>
          </a:bodyPr>
          <a:lstStyle/>
          <a:p>
            <a:r>
              <a:rPr lang="en-US" dirty="0" smtClean="0"/>
              <a:t>BMI (Locke et al 2015)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76200"/>
            <a:ext cx="5929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074"/>
      </p:ext>
    </p:extLst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057400" cy="1477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81000"/>
            <a:ext cx="6467874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399" y="3657600"/>
            <a:ext cx="30937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12061"/>
      </p:ext>
    </p:extLst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932" b="293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28600"/>
            <a:ext cx="9144000" cy="11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6132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6807970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2362200"/>
            <a:ext cx="4419600" cy="23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8844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6090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228600"/>
            <a:ext cx="98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31196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685800"/>
            <a:ext cx="82931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022" y="4800600"/>
            <a:ext cx="76073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635"/>
      </p:ext>
    </p:extLst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Alzheimer’s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4999"/>
            <a:ext cx="6781800" cy="417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006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Lambert et al. 2013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23812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00600" y="16002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Baseline risk:</a:t>
            </a:r>
          </a:p>
          <a:p>
            <a:r>
              <a:rPr lang="en-US" dirty="0" smtClean="0"/>
              <a:t>9% M, 17% F</a:t>
            </a:r>
          </a:p>
          <a:p>
            <a:r>
              <a:rPr lang="en-US" dirty="0" smtClean="0"/>
              <a:t>Source: </a:t>
            </a:r>
          </a:p>
          <a:p>
            <a:r>
              <a:rPr lang="en-US" dirty="0" smtClean="0"/>
              <a:t>Genomes Unzipped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953000" y="2971800"/>
            <a:ext cx="2209800" cy="53340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134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2020" y="1447800"/>
            <a:ext cx="6482748" cy="541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2400"/>
            <a:ext cx="5744306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76889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1749754"/>
            <a:ext cx="7239000" cy="4525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2400"/>
            <a:ext cx="9144000" cy="1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04631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5610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200400"/>
            <a:ext cx="7595538" cy="219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5" y="2971800"/>
            <a:ext cx="8943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28600"/>
            <a:ext cx="4495800" cy="260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53200" y="8382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NEW!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729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8777"/>
      </p:ext>
    </p:extLst>
  </p:cSld>
  <p:clrMapOvr>
    <a:masterClrMapping/>
  </p:clrMapOvr>
  <p:transition xmlns:p14="http://schemas.microsoft.com/office/powerpoint/2010/main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shouldn’t do a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6096000" cy="383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938" y="5219700"/>
            <a:ext cx="292506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5216"/>
      </p:ext>
    </p:extLst>
  </p:cSld>
  <p:clrMapOvr>
    <a:masterClrMapping/>
  </p:clrMapOvr>
  <p:transition xmlns:p14="http://schemas.microsoft.com/office/powerpoint/2010/main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on non-European 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4455557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334000"/>
            <a:ext cx="3796393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3605" y="1676400"/>
            <a:ext cx="4282426" cy="43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3284"/>
      </p:ext>
    </p:extLst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601"/>
            <a:ext cx="562356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1828800"/>
            <a:ext cx="4635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39734"/>
      </p:ext>
    </p:extLst>
  </p:cSld>
  <p:clrMapOvr>
    <a:masterClrMapping/>
  </p:clrMapOvr>
  <p:transition xmlns:p14="http://schemas.microsoft.com/office/powerpoint/2010/main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438400"/>
            <a:ext cx="8686800" cy="3865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76200"/>
            <a:ext cx="4648200" cy="2573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457200"/>
            <a:ext cx="423550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2176"/>
      </p:ext>
    </p:extLst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genetic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447800"/>
            <a:ext cx="7268149" cy="51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46078"/>
      </p:ext>
    </p:extLst>
  </p:cSld>
  <p:clrMapOvr>
    <a:masterClrMapping/>
  </p:clrMapOvr>
  <p:transition xmlns:p14="http://schemas.microsoft.com/office/powerpoint/2010/main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5" y="685800"/>
            <a:ext cx="6976289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400"/>
            <a:ext cx="2286000" cy="1096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524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Overlapping genetic architectures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we going to do with GWAS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Going to demonstrate a potential line of research related to educational attainment.</a:t>
            </a:r>
          </a:p>
          <a:p>
            <a:r>
              <a:rPr lang="en-US" dirty="0" smtClean="0"/>
              <a:t>Other stories could be told about </a:t>
            </a:r>
            <a:r>
              <a:rPr lang="en-US" dirty="0" err="1" smtClean="0"/>
              <a:t>bmi</a:t>
            </a:r>
            <a:r>
              <a:rPr lang="en-US" dirty="0" smtClean="0"/>
              <a:t>/smoking</a:t>
            </a:r>
          </a:p>
          <a:p>
            <a:pPr lvl="1"/>
            <a:r>
              <a:rPr lang="en-US" dirty="0" smtClean="0"/>
              <a:t>BMI: </a:t>
            </a:r>
          </a:p>
          <a:p>
            <a:pPr lvl="2"/>
            <a:r>
              <a:rPr lang="en-US" dirty="0" smtClean="0"/>
              <a:t>Within-family: </a:t>
            </a:r>
            <a:r>
              <a:rPr lang="en-US" dirty="0" smtClean="0">
                <a:hlinkClick r:id="rId2"/>
              </a:rPr>
              <a:t>http://journals.plos.org/plosone/article?id=10.1371/journal.pone.0101596</a:t>
            </a:r>
            <a:endParaRPr lang="en-US" dirty="0" smtClean="0"/>
          </a:p>
          <a:p>
            <a:pPr lvl="2"/>
            <a:r>
              <a:rPr lang="en-US" dirty="0" smtClean="0"/>
              <a:t>Cohorts: </a:t>
            </a:r>
            <a:r>
              <a:rPr lang="en-US" dirty="0" smtClean="0">
                <a:hlinkClick r:id="rId3"/>
              </a:rPr>
              <a:t>http://asr.sagepub.com/content/80/4/705.short</a:t>
            </a:r>
            <a:endParaRPr lang="en-US" dirty="0" smtClean="0"/>
          </a:p>
          <a:p>
            <a:pPr lvl="2"/>
            <a:r>
              <a:rPr lang="en-US" dirty="0" smtClean="0"/>
              <a:t>Development: http://archpedi.jamanetwork.com/article.aspx?articleid=1171937&amp;goback=.gde_4173543_member_121667167</a:t>
            </a:r>
          </a:p>
          <a:p>
            <a:pPr lvl="2"/>
            <a:r>
              <a:rPr lang="en-US" dirty="0" smtClean="0"/>
              <a:t>Behavioral moderators:</a:t>
            </a:r>
          </a:p>
          <a:p>
            <a:pPr lvl="3"/>
            <a:r>
              <a:rPr lang="en-US" dirty="0" smtClean="0"/>
              <a:t>Sugary drinks http://www.nejm.org/doi/full/10.1056/nejmoa1203039</a:t>
            </a:r>
          </a:p>
          <a:p>
            <a:pPr lvl="3"/>
            <a:r>
              <a:rPr lang="en-US" dirty="0" smtClean="0"/>
              <a:t>Fried foods http://www.bmj.com/content/348/bmj.g1610</a:t>
            </a:r>
          </a:p>
          <a:p>
            <a:pPr lvl="3"/>
            <a:r>
              <a:rPr lang="en-US" dirty="0" smtClean="0"/>
              <a:t>Exercise http://journals.plos.org/plosmedicine/article?id=10.1371/journal.pmed.1000332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Smoking:</a:t>
            </a:r>
          </a:p>
          <a:p>
            <a:pPr lvl="2"/>
            <a:r>
              <a:rPr lang="en-US" dirty="0" smtClean="0"/>
              <a:t>Cohorts: </a:t>
            </a:r>
            <a:r>
              <a:rPr lang="en-US" dirty="0" smtClean="0">
                <a:hlinkClick r:id="rId4"/>
              </a:rPr>
              <a:t>http://link.springer.com/article/10.1007/s10519-015-9731-9</a:t>
            </a:r>
            <a:endParaRPr lang="en-US" dirty="0" smtClean="0"/>
          </a:p>
          <a:p>
            <a:pPr lvl="2"/>
            <a:r>
              <a:rPr lang="en-US" dirty="0" smtClean="0"/>
              <a:t>Development: http://archpsyc.jamanetwork.com/article.aspx?articleid=1672838&amp;resultclick=3</a:t>
            </a:r>
          </a:p>
          <a:p>
            <a:pPr lvl="2"/>
            <a:r>
              <a:rPr lang="en-US" dirty="0" smtClean="0"/>
              <a:t>Environmental moderators: http://www.nature.com/tp/journal/v3/n8/abs/tp201363a.html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9970"/>
      </p:ext>
    </p:extLst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038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Polygenic Scores (PGS)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Like a credit score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" y="1438656"/>
            <a:ext cx="4521339" cy="130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883" y="3429000"/>
            <a:ext cx="4125107" cy="198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3904" y="281924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48200" y="3276600"/>
            <a:ext cx="4038600" cy="2849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They are predictors of the type we are accustomed to.</a:t>
            </a:r>
          </a:p>
          <a:p>
            <a:r>
              <a:rPr lang="en-US" dirty="0" smtClean="0"/>
              <a:t>Prediction &gt;&gt; Description</a:t>
            </a:r>
          </a:p>
          <a:p>
            <a:r>
              <a:rPr lang="en-US" dirty="0" smtClean="0"/>
              <a:t>Going to turn to issues related to PGS for EA</a:t>
            </a:r>
          </a:p>
          <a:p>
            <a:pPr lvl="1"/>
            <a:r>
              <a:rPr lang="en-US" dirty="0" smtClean="0"/>
              <a:t>Question 1: how robust is their prediction?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533400"/>
            <a:ext cx="28670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9363" y="0"/>
            <a:ext cx="2814637" cy="104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5741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out of sample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46005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1200" y="18288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Important point given the failures of candidate gene studies!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73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Predicts net of mom’s education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42672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61626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724400"/>
            <a:ext cx="70580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184405"/>
              </p:ext>
            </p:extLst>
          </p:nvPr>
        </p:nvGraphicFramePr>
        <p:xfrm>
          <a:off x="457200" y="1600200"/>
          <a:ext cx="822960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HANDS-ON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Genome-wide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</a:t>
                      </a:r>
                      <a:r>
                        <a:rPr lang="en-US" baseline="0" dirty="0" smtClean="0"/>
                        <a:t> tools</a:t>
                      </a:r>
                    </a:p>
                    <a:p>
                      <a:r>
                        <a:rPr lang="en-US" baseline="0" dirty="0" smtClean="0"/>
                        <a:t>Starting with plink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Population stratification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plink!</a:t>
                      </a:r>
                    </a:p>
                    <a:p>
                      <a:r>
                        <a:rPr lang="en-US" dirty="0" err="1" smtClean="0"/>
                        <a:t>Hapmap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Heritability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GCTA</a:t>
                      </a:r>
                    </a:p>
                    <a:p>
                      <a:r>
                        <a:rPr lang="en-US" dirty="0" smtClean="0"/>
                        <a:t>Other measures of relatedness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Polygenic</a:t>
                      </a:r>
                      <a:r>
                        <a:rPr lang="en-US" baseline="0" dirty="0" smtClean="0"/>
                        <a:t> Scores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Constructing polygenic scores</a:t>
                      </a:r>
                    </a:p>
                    <a:p>
                      <a:r>
                        <a:rPr lang="en-US" dirty="0" err="1" smtClean="0"/>
                        <a:t>PRSice</a:t>
                      </a:r>
                      <a:endParaRPr lang="en-US" dirty="0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rPr lang="en-US" dirty="0" smtClean="0"/>
                        <a:t>Looking forward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Creating a</a:t>
                      </a:r>
                      <a:r>
                        <a:rPr lang="en-US" baseline="0" dirty="0" smtClean="0"/>
                        <a:t> research </a:t>
                      </a:r>
                      <a:r>
                        <a:rPr lang="en-US" dirty="0" smtClean="0"/>
                        <a:t>agenda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414059"/>
      </p:ext>
    </p:extLst>
  </p:cSld>
  <p:clrMapOvr>
    <a:masterClrMapping/>
  </p:clrMapOvr>
  <p:transition xmlns:p14="http://schemas.microsoft.com/office/powerpoint/2010/main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450" y="304800"/>
            <a:ext cx="4145604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Predicts within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01033"/>
            <a:ext cx="4629150" cy="339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0183"/>
            <a:ext cx="49720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208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1143000"/>
            <a:ext cx="5562601" cy="2289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76600"/>
            <a:ext cx="9144000" cy="3535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524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Predicts within families.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295400" y="44958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55626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823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2971800" cy="3078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Predicts academic performance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70675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57400"/>
            <a:ext cx="341947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501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581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One obvious pathway </a:t>
            </a:r>
            <a:r>
              <a:rPr lang="en-US" dirty="0" smtClean="0"/>
              <a:t>from genetics to educational attainment is cognition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524625" cy="479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664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 are other candidates.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00"/>
            <a:ext cx="4953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68865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569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I’ll talk more about research possibilities related to polygenic scores later this week.</a:t>
            </a:r>
          </a:p>
          <a:p>
            <a:pPr lvl="1"/>
            <a:r>
              <a:rPr lang="en-US" dirty="0" smtClean="0"/>
              <a:t>I’m currently pursuing a number of projects, talk to me if interested!</a:t>
            </a:r>
          </a:p>
          <a:p>
            <a:r>
              <a:rPr lang="en-US" dirty="0" smtClean="0"/>
              <a:t>Now let’s talk about construction.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hits: only SNPs that reach some (stringent) level of statistical significance (1e-8)</a:t>
            </a:r>
          </a:p>
          <a:p>
            <a:r>
              <a:rPr lang="en-US" dirty="0" smtClean="0"/>
              <a:t>Genome-wide: all SNPs or all below some nominal level of significance (0.5)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you have some interesting ideas for how to use a PGS (or at the very least have been inspired to think about how one might use them). </a:t>
            </a:r>
          </a:p>
          <a:p>
            <a:r>
              <a:rPr lang="en-US" dirty="0" smtClean="0"/>
              <a:t>But where do they come from?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Constructed by “others”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8229600" cy="174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90600" y="388620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But you are limited to what they have available (can’t use new or updated results). 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making your 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you’ll leave today equipped to do so!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link phenotypic variation to genetic variation?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First idea: candidate genes</a:t>
            </a:r>
          </a:p>
          <a:p>
            <a:pPr lvl="1"/>
            <a:r>
              <a:rPr lang="en-US" dirty="0" smtClean="0"/>
              <a:t>A priori biological reason to suspect relevance.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743201"/>
            <a:ext cx="406616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1" y="4572000"/>
            <a:ext cx="5410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63" y="2700337"/>
            <a:ext cx="4746368" cy="206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44120"/>
            <a:ext cx="3158491" cy="20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6102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things to be mindful of before we get started.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Additivity</a:t>
            </a:r>
            <a:endParaRPr lang="en-US" dirty="0" smtClean="0"/>
          </a:p>
          <a:p>
            <a:r>
              <a:rPr lang="en-US" dirty="0" smtClean="0"/>
              <a:t>Strand Ambiguity</a:t>
            </a:r>
          </a:p>
          <a:p>
            <a:r>
              <a:rPr lang="en-US" dirty="0" smtClean="0"/>
              <a:t>Weights</a:t>
            </a:r>
          </a:p>
          <a:p>
            <a:r>
              <a:rPr lang="en-US" dirty="0" smtClean="0"/>
              <a:t>LD considerations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 Model of Genetic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5000"/>
          </a:xfrm>
        </p:spPr>
        <p:txBody>
          <a:bodyPr/>
          <a:lstStyle/>
          <a:p>
            <a:r>
              <a:rPr lang="en-US" dirty="0" smtClean="0"/>
              <a:t>In general, GWAS attempt to identify additive (as opposed to dominant or recessive) genetic effects.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343400"/>
            <a:ext cx="73818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27207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strands</a:t>
            </a:r>
            <a:endParaRPr lang="en-US" dirty="0"/>
          </a:p>
        </p:txBody>
      </p:sp>
      <p:pic>
        <p:nvPicPr>
          <p:cNvPr id="4" name="Picture 3" descr="sn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2133600"/>
            <a:ext cx="3886201" cy="29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00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09646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4495800"/>
            <a:ext cx="8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Empirical Data</a:t>
            </a:r>
          </a:p>
          <a:p>
            <a:r>
              <a:rPr lang="en-US" sz="2800" dirty="0" smtClean="0"/>
              <a:t>1  rs3934834   0  1005806  A  G</a:t>
            </a:r>
          </a:p>
          <a:p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14400" y="2057400"/>
            <a:ext cx="1066800" cy="28956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bases: A-T, C-G</a:t>
            </a:r>
          </a:p>
          <a:p>
            <a:r>
              <a:rPr lang="en-US" dirty="0" smtClean="0"/>
              <a:t>Fwd strand A/C implies reverse strand T/G</a:t>
            </a:r>
          </a:p>
          <a:p>
            <a:r>
              <a:rPr lang="en-US" dirty="0" smtClean="0"/>
              <a:t>Suppose GWAS identifies A as risk allele. [note: they may not give you other allele.]</a:t>
            </a:r>
          </a:p>
          <a:p>
            <a:r>
              <a:rPr lang="en-US" dirty="0" smtClean="0"/>
              <a:t>Your data: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4572000"/>
            <a:ext cx="5283200" cy="179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9000" y="5181600"/>
            <a:ext cx="35052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3800" y="53340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base in your data will be equated to the A in GWAS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92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“top hits” scores, you can try to determine what is going on via comparison of allele frequencies to some kind of reference. </a:t>
            </a:r>
          </a:p>
          <a:p>
            <a:pPr lvl="1"/>
            <a:r>
              <a:rPr lang="en-US" dirty="0" smtClean="0"/>
              <a:t>Authoritative info hard to come by (and needs to be population specific).</a:t>
            </a:r>
          </a:p>
          <a:p>
            <a:pPr lvl="1"/>
            <a:r>
              <a:rPr lang="en-US" dirty="0" smtClean="0"/>
              <a:t>Not going to work if allele frequencies aren’t easily distinguished.</a:t>
            </a:r>
          </a:p>
          <a:p>
            <a:r>
              <a:rPr lang="en-US" dirty="0" smtClean="0"/>
              <a:t>Very nasty </a:t>
            </a:r>
            <a:r>
              <a:rPr lang="en-US" dirty="0" smtClean="0"/>
              <a:t>issue, but I have some workarounds.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SNP will be weighted by the magnitude of its effect.</a:t>
            </a:r>
          </a:p>
          <a:p>
            <a:pPr lvl="1"/>
            <a:r>
              <a:rPr lang="en-US" dirty="0" smtClean="0"/>
              <a:t>For continuous traits, the estimated coefficient.</a:t>
            </a:r>
          </a:p>
          <a:p>
            <a:pPr lvl="1"/>
            <a:r>
              <a:rPr lang="en-US" dirty="0" smtClean="0"/>
              <a:t>For dichotomous traits, log of the OR.</a:t>
            </a:r>
          </a:p>
          <a:p>
            <a:r>
              <a:rPr lang="en-US" dirty="0" smtClean="0"/>
              <a:t>If you’re doing a top-hits score, then may not need to weight.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79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 many variants in linkage with a certain causal variant could lead to overemphasis of that region in the PGS</a:t>
            </a:r>
          </a:p>
          <a:p>
            <a:r>
              <a:rPr lang="en-US" dirty="0" smtClean="0"/>
              <a:t>Instead of LD pruning, LD </a:t>
            </a:r>
            <a:r>
              <a:rPr lang="en-US" b="1" dirty="0" smtClean="0"/>
              <a:t>clumping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Select variants in LD blocks that are most highly associated with outcome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LDpred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648200"/>
            <a:ext cx="6248400" cy="16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64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we look specifically at how to make scores, let’s take a new look at research projects.</a:t>
            </a:r>
          </a:p>
          <a:p>
            <a:pPr lvl="1"/>
            <a:r>
              <a:rPr lang="en-US" dirty="0" smtClean="0"/>
              <a:t>Data access is likely to be an issue. Outline the steps one may need to go through to get access to the data </a:t>
            </a:r>
            <a:r>
              <a:rPr lang="en-US" smtClean="0"/>
              <a:t>of interest.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84917"/>
      </p:ext>
    </p:extLst>
  </p:cSld>
  <p:clrMapOvr>
    <a:masterClrMapping/>
  </p:clrMapOvr>
  <p:transition xmlns:p14="http://schemas.microsoft.com/office/powerpoint/2010/main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some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make scores using some of my homemade software:</a:t>
            </a:r>
          </a:p>
          <a:p>
            <a:pPr lvl="1"/>
            <a:r>
              <a:rPr lang="en-US" dirty="0">
                <a:hlinkClick r:id="rId2"/>
              </a:rPr>
              <a:t>https://github.com/ben-domingue/</a:t>
            </a:r>
            <a:r>
              <a:rPr lang="en-US" dirty="0" smtClean="0">
                <a:hlinkClick r:id="rId2"/>
              </a:rPr>
              <a:t>HeritHelper</a:t>
            </a:r>
            <a:endParaRPr lang="en-US" dirty="0" smtClean="0"/>
          </a:p>
          <a:p>
            <a:r>
              <a:rPr lang="en-US" dirty="0" smtClean="0"/>
              <a:t>Other options exist: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10000"/>
            <a:ext cx="3332473" cy="21971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472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GWAS: basically 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05200" cy="49069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First, assemble LOTS of data.</a:t>
            </a:r>
          </a:p>
          <a:p>
            <a:r>
              <a:rPr lang="en-US" dirty="0" smtClean="0"/>
              <a:t>Regress outcome on SNP + controls</a:t>
            </a:r>
          </a:p>
          <a:p>
            <a:r>
              <a:rPr lang="en-US" dirty="0" smtClean="0"/>
              <a:t>Do this for every SNP</a:t>
            </a:r>
          </a:p>
          <a:p>
            <a:r>
              <a:rPr lang="en-US" dirty="0" smtClean="0"/>
              <a:t>Look for SNPs that are sig after corrections for multiple testing (p&lt;1e-8)</a:t>
            </a:r>
            <a:endParaRPr lang="en-US" dirty="0"/>
          </a:p>
        </p:txBody>
      </p:sp>
      <p:pic>
        <p:nvPicPr>
          <p:cNvPr id="4" name="Picture 3" descr="g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457200"/>
            <a:ext cx="3621721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0" y="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Visscher</a:t>
            </a:r>
            <a:r>
              <a:rPr lang="en-US" dirty="0" smtClean="0"/>
              <a:t> et al.,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1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 top hits score 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75656"/>
      </p:ext>
    </p:extLst>
  </p:cSld>
  <p:clrMapOvr>
    <a:masterClrMapping/>
  </p:clrMapOvr>
  <p:transition xmlns:p14="http://schemas.microsoft.com/office/powerpoint/2010/main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C1_pgs_top_hits.R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61072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5181600" y="17526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39000" y="15240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Pruning for top hits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52800" y="2971800"/>
            <a:ext cx="1371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2667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Ditching </a:t>
            </a:r>
            <a:r>
              <a:rPr lang="en-US" dirty="0" err="1" smtClean="0"/>
              <a:t>ambig</a:t>
            </a:r>
            <a:r>
              <a:rPr lang="en-US" dirty="0" smtClean="0"/>
              <a:t> SNPs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57800" y="42672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00800" y="44958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Construct score with plink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48000" y="5334000"/>
            <a:ext cx="1219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91000" y="571500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Checking out results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C1_pgs_top_hits.R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67345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371600" y="45720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went from 4444 to 3826.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run the C1_pgs_top_hits.R script. </a:t>
            </a:r>
          </a:p>
          <a:p>
            <a:r>
              <a:rPr lang="en-US" dirty="0" smtClean="0"/>
              <a:t>Aim is to understand the mechanics of what is happening as well as the substantive implications.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 the call to </a:t>
            </a:r>
            <a:r>
              <a:rPr lang="en-US" dirty="0" err="1" smtClean="0"/>
              <a:t>make_pgs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31099"/>
      </p:ext>
    </p:extLst>
  </p:cSld>
  <p:clrMapOvr>
    <a:masterClrMapping/>
  </p:clrMapOvr>
  <p:transition xmlns:p14="http://schemas.microsoft.com/office/powerpoint/2010/main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make_pgs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Homebrewed function to create a pgs.</a:t>
            </a:r>
          </a:p>
          <a:p>
            <a:r>
              <a:rPr lang="en-US" dirty="0" smtClean="0"/>
              <a:t>Available at </a:t>
            </a:r>
            <a:r>
              <a:rPr lang="en-US" dirty="0" smtClean="0">
                <a:hlinkClick r:id="rId2"/>
              </a:rPr>
              <a:t>https://github.com/ben-domingue/HeritHelper/blob/master/R/make_pgs.R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657600"/>
            <a:ext cx="7162800" cy="2972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dirty="0" err="1" smtClean="0"/>
              <a:t>make_pgs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deep you go here is going to depend on how much fun you have wading through R code.</a:t>
            </a:r>
          </a:p>
          <a:p>
            <a:pPr lvl="1"/>
            <a:r>
              <a:rPr lang="en-US" dirty="0" smtClean="0"/>
              <a:t>Specifically R code being used as a wrapper for calls to plink and other busy work.</a:t>
            </a:r>
          </a:p>
          <a:p>
            <a:r>
              <a:rPr lang="en-US" dirty="0" smtClean="0"/>
              <a:t>If you want to walk through it, use debug(</a:t>
            </a:r>
            <a:r>
              <a:rPr lang="en-US" dirty="0" err="1" smtClean="0"/>
              <a:t>make_pgs</a:t>
            </a:r>
            <a:r>
              <a:rPr lang="en-US" dirty="0" smtClean="0"/>
              <a:t>) and then run the function.</a:t>
            </a:r>
          </a:p>
          <a:p>
            <a:r>
              <a:rPr lang="en-US" dirty="0" smtClean="0"/>
              <a:t>We’ll walk through the main points as a group.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 err="1" smtClean="0"/>
              <a:t>ambig</a:t>
            </a:r>
            <a:r>
              <a:rPr lang="en-US" dirty="0" smtClean="0"/>
              <a:t> SNPs from the GWAS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Clumping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 err="1" smtClean="0"/>
              <a:t>ambig</a:t>
            </a:r>
            <a:r>
              <a:rPr lang="en-US" dirty="0" smtClean="0"/>
              <a:t> SNPs and those removed in step 2 from plink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Generate polygenic score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Step 3 is really messy.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Cleaning plink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Remember that the goal is to exert maximum possible control over what is happening.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rid of clumped SNPs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Eliminate </a:t>
            </a:r>
            <a:r>
              <a:rPr lang="en-US" dirty="0" err="1" smtClean="0"/>
              <a:t>ambig</a:t>
            </a:r>
            <a:r>
              <a:rPr lang="en-US" dirty="0" smtClean="0"/>
              <a:t> SNPs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“Force” everything to A/C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Flip effect if necessary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Revert to original SNP coding (undo #3)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use of </a:t>
            </a:r>
            <a:r>
              <a:rPr lang="en-US" dirty="0" err="1" smtClean="0"/>
              <a:t>make_pgs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8229600" cy="10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2895601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-Won’t work on EC2 easily, but you should be able to install on your  machine or server.</a:t>
            </a:r>
          </a:p>
          <a:p>
            <a:r>
              <a:rPr lang="en-US" dirty="0" smtClean="0"/>
              <a:t>-You can also download the package directly from </a:t>
            </a:r>
            <a:r>
              <a:rPr lang="en-US" dirty="0" err="1" smtClean="0"/>
              <a:t>github</a:t>
            </a:r>
            <a:r>
              <a:rPr lang="en-US" dirty="0" smtClean="0"/>
              <a:t> and install without the </a:t>
            </a:r>
            <a:r>
              <a:rPr lang="en-US" dirty="0" err="1" smtClean="0"/>
              <a:t>devtools</a:t>
            </a:r>
            <a:r>
              <a:rPr lang="en-US" dirty="0" smtClean="0"/>
              <a:t> package. </a:t>
            </a:r>
          </a:p>
          <a:p>
            <a:endParaRPr lang="en-US" dirty="0" smtClean="0"/>
          </a:p>
          <a:p>
            <a:r>
              <a:rPr lang="en-US" dirty="0" smtClean="0"/>
              <a:t>-If you are really interested in this option but these things sound complicated, please talk to me. 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257800"/>
            <a:ext cx="58293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hape 7"/>
          <p:cNvCxnSpPr>
            <a:stCxn id="5" idx="1"/>
            <a:endCxn id="8195" idx="1"/>
          </p:cNvCxnSpPr>
          <p:nvPr/>
        </p:nvCxnSpPr>
        <p:spPr>
          <a:xfrm rot="10800000" flipH="1" flipV="1">
            <a:off x="762000" y="3911263"/>
            <a:ext cx="533400" cy="1946611"/>
          </a:xfrm>
          <a:prstGeom prst="bentConnector3">
            <a:avLst>
              <a:gd name="adj1" fmla="val -4285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29380"/>
      </p:ext>
    </p:extLst>
  </p:cSld>
  <p:clrMapOvr>
    <a:masterClrMapping/>
  </p:clrMapOvr>
  <p:transition xmlns:p14="http://schemas.microsoft.com/office/powerpoint/2010/main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make_pgs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62960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1524000" y="1905000"/>
            <a:ext cx="304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19200" y="35814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</a:t>
            </a:r>
            <a:r>
              <a:rPr lang="en-US" dirty="0" err="1" smtClean="0"/>
              <a:t>gwas</a:t>
            </a:r>
            <a:r>
              <a:rPr lang="en-US" dirty="0" smtClean="0"/>
              <a:t> results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00400" y="26670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57600" y="3505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genome-wide score without clumping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check in on </a:t>
            </a:r>
            <a:r>
              <a:rPr lang="en-US" dirty="0" err="1" smtClean="0"/>
              <a:t>ambig</a:t>
            </a:r>
            <a:r>
              <a:rPr lang="en-US" dirty="0" smtClean="0"/>
              <a:t>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in GWAS results: 2 554 638</a:t>
            </a:r>
          </a:p>
          <a:p>
            <a:r>
              <a:rPr lang="en-US" dirty="0" smtClean="0"/>
              <a:t># in plink file: 406 123</a:t>
            </a:r>
          </a:p>
          <a:p>
            <a:pPr lvl="1"/>
            <a:r>
              <a:rPr lang="en-US" smtClean="0"/>
              <a:t># common: 375 285</a:t>
            </a:r>
            <a:endParaRPr lang="en-US" dirty="0" smtClean="0"/>
          </a:p>
          <a:p>
            <a:r>
              <a:rPr lang="en-US" dirty="0" smtClean="0"/>
              <a:t># used to create risk score: 327 797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Clumped score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00200"/>
            <a:ext cx="62674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1828800" y="2590800"/>
            <a:ext cx="762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19200" y="41148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Restrict </a:t>
            </a:r>
            <a:r>
              <a:rPr lang="en-US" dirty="0" err="1" smtClean="0"/>
              <a:t>gwas</a:t>
            </a:r>
            <a:r>
              <a:rPr lang="en-US" dirty="0" smtClean="0"/>
              <a:t> results to only those </a:t>
            </a:r>
            <a:r>
              <a:rPr lang="en-US" dirty="0" err="1" smtClean="0"/>
              <a:t>snps</a:t>
            </a:r>
            <a:r>
              <a:rPr lang="en-US" dirty="0" smtClean="0"/>
              <a:t> in our .</a:t>
            </a:r>
            <a:r>
              <a:rPr lang="en-US" dirty="0" err="1" smtClean="0"/>
              <a:t>bim</a:t>
            </a:r>
            <a:r>
              <a:rPr lang="en-US" dirty="0" smtClean="0"/>
              <a:t> file.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62400" y="32766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7200" y="44196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clumped score!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before </a:t>
            </a:r>
            <a:r>
              <a:rPr lang="en-US" dirty="0" err="1" smtClean="0"/>
              <a:t>labwork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Polygenic Scores only capture GWAS variants</a:t>
            </a:r>
          </a:p>
          <a:p>
            <a:pPr lvl="1"/>
            <a:r>
              <a:rPr lang="en-US" dirty="0" smtClean="0"/>
              <a:t>Common variants</a:t>
            </a:r>
          </a:p>
          <a:p>
            <a:pPr lvl="1"/>
            <a:r>
              <a:rPr lang="en-US" dirty="0" smtClean="0"/>
              <a:t>Relatively constant prediction across environments</a:t>
            </a:r>
          </a:p>
          <a:p>
            <a:r>
              <a:rPr lang="en-US" dirty="0" smtClean="0"/>
              <a:t>Conservative method for testing </a:t>
            </a:r>
            <a:r>
              <a:rPr lang="en-US" dirty="0" err="1" smtClean="0"/>
              <a:t>GxE</a:t>
            </a:r>
            <a:endParaRPr lang="en-US" dirty="0" smtClean="0"/>
          </a:p>
          <a:p>
            <a:r>
              <a:rPr lang="en-US" dirty="0"/>
              <a:t>I’m not an expert on working with imputed data, but this will require some modifications to the workflow we’ve used here.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865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" y="4565"/>
            <a:ext cx="9134875" cy="6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20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274638"/>
            <a:ext cx="3429000" cy="1143000"/>
          </a:xfrm>
        </p:spPr>
        <p:txBody>
          <a:bodyPr/>
          <a:lstStyle/>
          <a:p>
            <a:r>
              <a:rPr lang="en-US" dirty="0" smtClean="0"/>
              <a:t>The first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2724398"/>
            <a:ext cx="5432076" cy="4133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457200"/>
            <a:ext cx="4802337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4114800"/>
            <a:ext cx="3217606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767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315200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1560"/>
      </p:ext>
    </p:extLst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5154</TotalTime>
  <Words>1372</Words>
  <Application>Microsoft Macintosh PowerPoint</Application>
  <PresentationFormat>On-screen Show (4:3)</PresentationFormat>
  <Paragraphs>186</Paragraphs>
  <Slides>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GWAS &amp; Polygenic Scores  2016 Summer Workshop CEDUA El Colegio de Mexico, A. C.</vt:lpstr>
      <vt:lpstr>Introduction</vt:lpstr>
      <vt:lpstr>Schedule</vt:lpstr>
      <vt:lpstr>How do we link phenotypic variation to genetic variation?</vt:lpstr>
      <vt:lpstr>GWAS: basically data mining</vt:lpstr>
      <vt:lpstr>Theory of GWAS</vt:lpstr>
      <vt:lpstr>PowerPoint Presentation</vt:lpstr>
      <vt:lpstr>The first gwas</vt:lpstr>
      <vt:lpstr>Height</vt:lpstr>
      <vt:lpstr>BMI (Locke et al 2015)</vt:lpstr>
      <vt:lpstr>PowerPoint Presentation</vt:lpstr>
      <vt:lpstr>PowerPoint Presentation</vt:lpstr>
      <vt:lpstr>PowerPoint Presentation</vt:lpstr>
      <vt:lpstr>Smoking</vt:lpstr>
      <vt:lpstr>PowerPoint Presentation</vt:lpstr>
      <vt:lpstr>Alzheimer’s</vt:lpstr>
      <vt:lpstr>PowerPoint Presentation</vt:lpstr>
      <vt:lpstr>PowerPoint Presentation</vt:lpstr>
      <vt:lpstr>PowerPoint Presentation</vt:lpstr>
      <vt:lpstr>Why you shouldn’t do a gwas</vt:lpstr>
      <vt:lpstr>GWAS on non-European samples</vt:lpstr>
      <vt:lpstr>PowerPoint Presentation</vt:lpstr>
      <vt:lpstr>PowerPoint Presentation</vt:lpstr>
      <vt:lpstr>On genetic architecture</vt:lpstr>
      <vt:lpstr>PowerPoint Presentation</vt:lpstr>
      <vt:lpstr>What are we going to do with GWAS data?</vt:lpstr>
      <vt:lpstr>PowerPoint Presentation</vt:lpstr>
      <vt:lpstr>Predict out of sample</vt:lpstr>
      <vt:lpstr>Predicts net of mom’s education</vt:lpstr>
      <vt:lpstr>Predicts within families</vt:lpstr>
      <vt:lpstr>PowerPoint Presentation</vt:lpstr>
      <vt:lpstr>PowerPoint Presentation</vt:lpstr>
      <vt:lpstr>One obvious pathway from genetics to educational attainment is cognition.</vt:lpstr>
      <vt:lpstr>But there are other candidates.</vt:lpstr>
      <vt:lpstr>PowerPoint Presentation</vt:lpstr>
      <vt:lpstr>PGS types</vt:lpstr>
      <vt:lpstr>PowerPoint Presentation</vt:lpstr>
      <vt:lpstr>Constructed by “others”</vt:lpstr>
      <vt:lpstr>What about making your own?</vt:lpstr>
      <vt:lpstr>Some things to be mindful of before we get started.</vt:lpstr>
      <vt:lpstr>Additive Model of Genetic effects</vt:lpstr>
      <vt:lpstr>Ambiguous strands</vt:lpstr>
      <vt:lpstr>GWAS Results</vt:lpstr>
      <vt:lpstr>Strand issues</vt:lpstr>
      <vt:lpstr>Strand issues</vt:lpstr>
      <vt:lpstr>Weights</vt:lpstr>
      <vt:lpstr>LD considerations</vt:lpstr>
      <vt:lpstr>Research #3</vt:lpstr>
      <vt:lpstr>Let’s make some scores</vt:lpstr>
      <vt:lpstr>PowerPoint Presentation</vt:lpstr>
      <vt:lpstr>C1_pgs_top_hits.R</vt:lpstr>
      <vt:lpstr>C1_pgs_top_hits.R</vt:lpstr>
      <vt:lpstr>PowerPoint Presentation</vt:lpstr>
      <vt:lpstr>PowerPoint Presentation</vt:lpstr>
      <vt:lpstr>make_pgs()</vt:lpstr>
      <vt:lpstr>Explain make_pgs</vt:lpstr>
      <vt:lpstr>4 Step process</vt:lpstr>
      <vt:lpstr>Step 3. Cleaning plink files</vt:lpstr>
      <vt:lpstr>Quick use of make_pgs()</vt:lpstr>
      <vt:lpstr>Using make_pgs</vt:lpstr>
      <vt:lpstr>Let’s check in on ambig SNPs</vt:lpstr>
      <vt:lpstr>Clumped score</vt:lpstr>
      <vt:lpstr>Caveats before labwork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 Domingue</cp:lastModifiedBy>
  <cp:revision>286</cp:revision>
  <dcterms:created xsi:type="dcterms:W3CDTF">2006-08-16T00:00:00Z</dcterms:created>
  <dcterms:modified xsi:type="dcterms:W3CDTF">2016-06-02T15:47:42Z</dcterms:modified>
</cp:coreProperties>
</file>